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53" r:id="rId2"/>
    <p:sldId id="429" r:id="rId3"/>
    <p:sldId id="430" r:id="rId4"/>
    <p:sldId id="434" r:id="rId5"/>
    <p:sldId id="431" r:id="rId6"/>
    <p:sldId id="432" r:id="rId7"/>
    <p:sldId id="433" r:id="rId8"/>
    <p:sldId id="435" r:id="rId9"/>
    <p:sldId id="442" r:id="rId10"/>
    <p:sldId id="437" r:id="rId11"/>
    <p:sldId id="441" r:id="rId12"/>
    <p:sldId id="438" r:id="rId13"/>
    <p:sldId id="439" r:id="rId14"/>
    <p:sldId id="440" r:id="rId15"/>
    <p:sldId id="428" r:id="rId16"/>
  </p:sldIdLst>
  <p:sldSz cx="9144000" cy="6858000" type="screen4x3"/>
  <p:notesSz cx="9929813" cy="6797675"/>
  <p:embeddedFontLs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663">
          <p15:clr>
            <a:srgbClr val="A4A3A4"/>
          </p15:clr>
        </p15:guide>
        <p15:guide id="3" pos="25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BE4B48"/>
    <a:srgbClr val="000099"/>
    <a:srgbClr val="6699FF"/>
    <a:srgbClr val="D99694"/>
    <a:srgbClr val="CC3300"/>
    <a:srgbClr val="C0504D"/>
    <a:srgbClr val="4F81BD"/>
    <a:srgbClr val="08084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00" autoAdjust="0"/>
  </p:normalViewPr>
  <p:slideViewPr>
    <p:cSldViewPr>
      <p:cViewPr varScale="1">
        <p:scale>
          <a:sx n="115" d="100"/>
          <a:sy n="115" d="100"/>
        </p:scale>
        <p:origin x="1476" y="102"/>
      </p:cViewPr>
      <p:guideLst>
        <p:guide orient="horz" pos="2160"/>
        <p:guide orient="horz" pos="663"/>
        <p:guide pos="2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136" y="60"/>
      </p:cViewPr>
      <p:guideLst>
        <p:guide orient="horz" pos="2141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4302549" cy="339514"/>
          </a:xfrm>
          <a:prstGeom prst="rect">
            <a:avLst/>
          </a:prstGeom>
        </p:spPr>
        <p:txBody>
          <a:bodyPr vert="horz" lIns="87891" tIns="43945" rIns="87891" bIns="4394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5046" y="2"/>
            <a:ext cx="4302547" cy="339514"/>
          </a:xfrm>
          <a:prstGeom prst="rect">
            <a:avLst/>
          </a:prstGeom>
        </p:spPr>
        <p:txBody>
          <a:bodyPr vert="horz" lIns="87891" tIns="43945" rIns="87891" bIns="43945" rtlCol="0"/>
          <a:lstStyle>
            <a:lvl1pPr algn="r">
              <a:defRPr sz="1200"/>
            </a:lvl1pPr>
          </a:lstStyle>
          <a:p>
            <a:fld id="{7073757C-1752-4913-871A-8B321CFF56C1}" type="datetimeFigureOut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6457107"/>
            <a:ext cx="4302549" cy="339514"/>
          </a:xfrm>
          <a:prstGeom prst="rect">
            <a:avLst/>
          </a:prstGeom>
        </p:spPr>
        <p:txBody>
          <a:bodyPr vert="horz" lIns="87891" tIns="43945" rIns="87891" bIns="4394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5046" y="6457107"/>
            <a:ext cx="4302547" cy="339514"/>
          </a:xfrm>
          <a:prstGeom prst="rect">
            <a:avLst/>
          </a:prstGeom>
        </p:spPr>
        <p:txBody>
          <a:bodyPr vert="horz" lIns="87891" tIns="43945" rIns="87891" bIns="43945" rtlCol="0" anchor="b"/>
          <a:lstStyle>
            <a:lvl1pPr algn="r">
              <a:defRPr sz="1200"/>
            </a:lvl1pPr>
          </a:lstStyle>
          <a:p>
            <a:fld id="{5AF6739A-6F81-4D18-A92C-91159CBA9ED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7169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3"/>
            <a:ext cx="4302918" cy="339884"/>
          </a:xfrm>
          <a:prstGeom prst="rect">
            <a:avLst/>
          </a:prstGeom>
        </p:spPr>
        <p:txBody>
          <a:bodyPr vert="horz" lIns="91380" tIns="45690" rIns="91380" bIns="4569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4601" y="3"/>
            <a:ext cx="4302918" cy="339884"/>
          </a:xfrm>
          <a:prstGeom prst="rect">
            <a:avLst/>
          </a:prstGeom>
        </p:spPr>
        <p:txBody>
          <a:bodyPr vert="horz" lIns="91380" tIns="45690" rIns="91380" bIns="45690" rtlCol="0"/>
          <a:lstStyle>
            <a:lvl1pPr algn="r">
              <a:defRPr sz="1200"/>
            </a:lvl1pPr>
          </a:lstStyle>
          <a:p>
            <a:fld id="{318AB046-EC9C-40BB-B1F5-39E10A17721D}" type="datetimeFigureOut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09588"/>
            <a:ext cx="3398837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80" tIns="45690" rIns="91380" bIns="4569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986" y="3228896"/>
            <a:ext cx="7943850" cy="3058954"/>
          </a:xfrm>
          <a:prstGeom prst="rect">
            <a:avLst/>
          </a:prstGeom>
        </p:spPr>
        <p:txBody>
          <a:bodyPr vert="horz" lIns="91380" tIns="45690" rIns="91380" bIns="4569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5" y="6456615"/>
            <a:ext cx="4302918" cy="339884"/>
          </a:xfrm>
          <a:prstGeom prst="rect">
            <a:avLst/>
          </a:prstGeom>
        </p:spPr>
        <p:txBody>
          <a:bodyPr vert="horz" lIns="91380" tIns="45690" rIns="91380" bIns="4569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4601" y="6456615"/>
            <a:ext cx="4302918" cy="339884"/>
          </a:xfrm>
          <a:prstGeom prst="rect">
            <a:avLst/>
          </a:prstGeom>
        </p:spPr>
        <p:txBody>
          <a:bodyPr vert="horz" lIns="91380" tIns="45690" rIns="91380" bIns="45690" rtlCol="0" anchor="b"/>
          <a:lstStyle>
            <a:lvl1pPr algn="r">
              <a:defRPr sz="1200"/>
            </a:lvl1pPr>
          </a:lstStyle>
          <a:p>
            <a:fld id="{A2536E7A-E0B2-4E80-BC93-7EAD46EE99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2087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36E7A-E0B2-4E80-BC93-7EAD46EE99B2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710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29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179512" y="6237312"/>
            <a:ext cx="8820000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179512" y="1183454"/>
            <a:ext cx="4248472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tx2"/>
              </a:gs>
              <a:gs pos="91000">
                <a:schemeClr val="tx2">
                  <a:lumMod val="5000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32694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pic>
        <p:nvPicPr>
          <p:cNvPr id="7" name="Picture 2" descr="D:\My_Documents\★ISD Lab\LOGO\ISD_LOGO_new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015" y="6398049"/>
            <a:ext cx="671734" cy="38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071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4888" y="2319015"/>
            <a:ext cx="8973616" cy="1470025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ENERGY-BASED GENERATIVE ADVERSARIAL NETWORKS 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3861048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Yann </a:t>
            </a:r>
            <a:r>
              <a:rPr lang="en-US" altLang="ko-KR" dirty="0" err="1"/>
              <a:t>LeCun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8024" y="5589240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이경택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60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 smtClean="0">
                <a:solidFill>
                  <a:srgbClr val="0808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Architecture</a:t>
            </a:r>
            <a:endParaRPr lang="en-US" altLang="ko-KR" sz="3200" b="1" dirty="0">
              <a:solidFill>
                <a:srgbClr val="08084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sz="4400" b="1" dirty="0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2" name="내용 개체 틀 2"/>
          <p:cNvSpPr txBox="1">
            <a:spLocks/>
          </p:cNvSpPr>
          <p:nvPr/>
        </p:nvSpPr>
        <p:spPr>
          <a:xfrm>
            <a:off x="1763688" y="2060848"/>
            <a:ext cx="777686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41862" y="1340768"/>
            <a:ext cx="1710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8084C"/>
                </a:solidFill>
                <a:latin typeface="맑은 고딕" panose="020B0503020000020004" pitchFamily="50" charset="-127"/>
              </a:rPr>
              <a:t>Architecture</a:t>
            </a:r>
            <a:endParaRPr lang="en-US" altLang="ko-KR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41862" y="4873851"/>
            <a:ext cx="845827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binary logistic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loss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two target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 가능하므로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mini batch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안에서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gradient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orthogonal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하게</a:t>
            </a:r>
            <a:endParaRPr lang="en-US" altLang="ko-KR" sz="1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전파되지 않을 가능성이 크다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reconstruct loss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는 다양한 방향으로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gradient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를 전파 시킬 수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4" y="1830987"/>
            <a:ext cx="6632228" cy="304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3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 smtClean="0">
                <a:solidFill>
                  <a:srgbClr val="0808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</a:t>
            </a:r>
            <a:endParaRPr lang="en-US" altLang="ko-KR" sz="3200" b="1" dirty="0">
              <a:solidFill>
                <a:srgbClr val="08084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sz="4400" b="1" dirty="0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2" name="내용 개체 틀 2"/>
          <p:cNvSpPr txBox="1">
            <a:spLocks/>
          </p:cNvSpPr>
          <p:nvPr/>
        </p:nvSpPr>
        <p:spPr>
          <a:xfrm>
            <a:off x="1763688" y="2060848"/>
            <a:ext cx="777686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41862" y="1340768"/>
            <a:ext cx="1803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8084C"/>
                </a:solidFill>
                <a:latin typeface="맑은 고딕" panose="020B0503020000020004" pitchFamily="50" charset="-127"/>
              </a:rPr>
              <a:t>Code Review</a:t>
            </a:r>
            <a:endParaRPr lang="en-US" altLang="ko-KR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96456" y="1592260"/>
            <a:ext cx="4572000" cy="433965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1200" dirty="0"/>
          </a:p>
          <a:p>
            <a:r>
              <a:rPr lang="ko-KR" altLang="en-US" sz="1200" dirty="0" err="1"/>
              <a:t>def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sample_z</a:t>
            </a:r>
            <a:r>
              <a:rPr lang="ko-KR" altLang="en-US" sz="1200" dirty="0"/>
              <a:t>(</a:t>
            </a:r>
            <a:r>
              <a:rPr lang="ko-KR" altLang="en-US" sz="1200" dirty="0" err="1"/>
              <a:t>m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n</a:t>
            </a:r>
            <a:r>
              <a:rPr lang="ko-KR" altLang="en-US" sz="1200" dirty="0"/>
              <a:t>):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return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np.random.uniform</a:t>
            </a:r>
            <a:r>
              <a:rPr lang="ko-KR" altLang="en-US" sz="1200" dirty="0"/>
              <a:t>(-1., 1., </a:t>
            </a:r>
            <a:r>
              <a:rPr lang="ko-KR" altLang="en-US" sz="1200" dirty="0" err="1"/>
              <a:t>size</a:t>
            </a:r>
            <a:r>
              <a:rPr lang="ko-KR" altLang="en-US" sz="1200" dirty="0"/>
              <a:t>=[</a:t>
            </a:r>
            <a:r>
              <a:rPr lang="ko-KR" altLang="en-US" sz="1200" dirty="0" err="1"/>
              <a:t>m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n</a:t>
            </a:r>
            <a:r>
              <a:rPr lang="ko-KR" altLang="en-US" sz="1200" dirty="0"/>
              <a:t>])</a:t>
            </a:r>
          </a:p>
          <a:p>
            <a:endParaRPr lang="ko-KR" altLang="en-US" sz="1200" dirty="0"/>
          </a:p>
          <a:p>
            <a:r>
              <a:rPr lang="ko-KR" altLang="en-US" sz="1200" dirty="0" err="1" smtClean="0"/>
              <a:t>def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generator</a:t>
            </a:r>
            <a:r>
              <a:rPr lang="ko-KR" altLang="en-US" sz="1200" dirty="0"/>
              <a:t>(</a:t>
            </a:r>
            <a:r>
              <a:rPr lang="ko-KR" altLang="en-US" sz="1200" dirty="0" err="1"/>
              <a:t>z</a:t>
            </a:r>
            <a:r>
              <a:rPr lang="ko-KR" altLang="en-US" sz="1200" dirty="0"/>
              <a:t>):</a:t>
            </a:r>
          </a:p>
          <a:p>
            <a:r>
              <a:rPr lang="ko-KR" altLang="en-US" sz="1200" dirty="0"/>
              <a:t>    G_h1 = </a:t>
            </a:r>
            <a:r>
              <a:rPr lang="ko-KR" altLang="en-US" sz="1200" dirty="0" err="1"/>
              <a:t>tf.nn.relu</a:t>
            </a:r>
            <a:r>
              <a:rPr lang="ko-KR" altLang="en-US" sz="1200" dirty="0"/>
              <a:t>(</a:t>
            </a:r>
            <a:r>
              <a:rPr lang="ko-KR" altLang="en-US" sz="1200" dirty="0" err="1"/>
              <a:t>tf.matmul</a:t>
            </a:r>
            <a:r>
              <a:rPr lang="ko-KR" altLang="en-US" sz="1200" dirty="0"/>
              <a:t>(</a:t>
            </a:r>
            <a:r>
              <a:rPr lang="ko-KR" altLang="en-US" sz="1200" dirty="0" err="1"/>
              <a:t>z</a:t>
            </a:r>
            <a:r>
              <a:rPr lang="ko-KR" altLang="en-US" sz="1200" dirty="0"/>
              <a:t>, G_W1) + G_b1)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G_log_prob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tf.matmul</a:t>
            </a:r>
            <a:r>
              <a:rPr lang="ko-KR" altLang="en-US" sz="1200" dirty="0"/>
              <a:t>(G_h1, G_W2) + G_b2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G_prob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tf.nn.sigmoid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G_log_prob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return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G_prob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 err="1"/>
              <a:t>def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discriminator</a:t>
            </a:r>
            <a:r>
              <a:rPr lang="ko-KR" altLang="en-US" sz="1200" dirty="0"/>
              <a:t>(</a:t>
            </a:r>
            <a:r>
              <a:rPr lang="ko-KR" altLang="en-US" sz="1200" dirty="0" err="1"/>
              <a:t>X</a:t>
            </a:r>
            <a:r>
              <a:rPr lang="ko-KR" altLang="en-US" sz="1200" dirty="0"/>
              <a:t>):</a:t>
            </a:r>
          </a:p>
          <a:p>
            <a:r>
              <a:rPr lang="ko-KR" altLang="en-US" sz="1200" dirty="0"/>
              <a:t>    D_h1 = </a:t>
            </a:r>
            <a:r>
              <a:rPr lang="ko-KR" altLang="en-US" sz="1200" dirty="0" err="1"/>
              <a:t>tf.nn.relu</a:t>
            </a:r>
            <a:r>
              <a:rPr lang="ko-KR" altLang="en-US" sz="1200" dirty="0"/>
              <a:t>(</a:t>
            </a:r>
            <a:r>
              <a:rPr lang="ko-KR" altLang="en-US" sz="1200" dirty="0" err="1"/>
              <a:t>tf.matmul</a:t>
            </a:r>
            <a:r>
              <a:rPr lang="ko-KR" altLang="en-US" sz="1200" dirty="0"/>
              <a:t>(</a:t>
            </a:r>
            <a:r>
              <a:rPr lang="ko-KR" altLang="en-US" sz="1200" dirty="0" err="1"/>
              <a:t>X</a:t>
            </a:r>
            <a:r>
              <a:rPr lang="ko-KR" altLang="en-US" sz="1200" dirty="0"/>
              <a:t>, D_W1) + D_b1)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X_recon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tf.matmul</a:t>
            </a:r>
            <a:r>
              <a:rPr lang="ko-KR" altLang="en-US" sz="1200" dirty="0"/>
              <a:t>(D_h1, D_W2) + D_b2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mse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tf.reduce_mean</a:t>
            </a:r>
            <a:r>
              <a:rPr lang="ko-KR" altLang="en-US" sz="1200" dirty="0"/>
              <a:t>(</a:t>
            </a:r>
            <a:r>
              <a:rPr lang="ko-KR" altLang="en-US" sz="1200" dirty="0" err="1"/>
              <a:t>tf.reduce_sum</a:t>
            </a:r>
            <a:r>
              <a:rPr lang="ko-KR" altLang="en-US" sz="1200" dirty="0"/>
              <a:t>((</a:t>
            </a:r>
            <a:r>
              <a:rPr lang="ko-KR" altLang="en-US" sz="1200" dirty="0" err="1"/>
              <a:t>X</a:t>
            </a:r>
            <a:r>
              <a:rPr lang="ko-KR" altLang="en-US" sz="1200" dirty="0"/>
              <a:t> - </a:t>
            </a:r>
            <a:r>
              <a:rPr lang="ko-KR" altLang="en-US" sz="1200" dirty="0" err="1"/>
              <a:t>X_recon</a:t>
            </a:r>
            <a:r>
              <a:rPr lang="ko-KR" altLang="en-US" sz="1200" dirty="0"/>
              <a:t>)**2, 1))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return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mse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 err="1"/>
              <a:t>G_sample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generator</a:t>
            </a:r>
            <a:r>
              <a:rPr lang="ko-KR" altLang="en-US" sz="1200" dirty="0"/>
              <a:t>(</a:t>
            </a:r>
            <a:r>
              <a:rPr lang="ko-KR" altLang="en-US" sz="1200" dirty="0" err="1"/>
              <a:t>z</a:t>
            </a:r>
            <a:r>
              <a:rPr lang="ko-KR" altLang="en-US" sz="1200" dirty="0"/>
              <a:t>)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D_real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discriminator</a:t>
            </a:r>
            <a:r>
              <a:rPr lang="ko-KR" altLang="en-US" sz="1200" dirty="0"/>
              <a:t>(</a:t>
            </a:r>
            <a:r>
              <a:rPr lang="ko-KR" altLang="en-US" sz="1200" dirty="0" err="1"/>
              <a:t>X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 err="1"/>
              <a:t>D_fake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discriminator</a:t>
            </a:r>
            <a:r>
              <a:rPr lang="ko-KR" altLang="en-US" sz="1200" dirty="0"/>
              <a:t>(</a:t>
            </a:r>
            <a:r>
              <a:rPr lang="ko-KR" altLang="en-US" sz="1200" dirty="0" err="1"/>
              <a:t>G_sample</a:t>
            </a:r>
            <a:r>
              <a:rPr lang="ko-KR" altLang="en-US" sz="1200" dirty="0"/>
              <a:t>)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D_loss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D_real</a:t>
            </a:r>
            <a:r>
              <a:rPr lang="ko-KR" altLang="en-US" sz="1200" dirty="0"/>
              <a:t> + </a:t>
            </a:r>
            <a:r>
              <a:rPr lang="ko-KR" altLang="en-US" sz="1200" dirty="0" err="1"/>
              <a:t>tf.maximum</a:t>
            </a:r>
            <a:r>
              <a:rPr lang="ko-KR" altLang="en-US" sz="1200" dirty="0"/>
              <a:t>(0., </a:t>
            </a:r>
            <a:r>
              <a:rPr lang="ko-KR" altLang="en-US" sz="1200" dirty="0" err="1"/>
              <a:t>m</a:t>
            </a:r>
            <a:r>
              <a:rPr lang="ko-KR" altLang="en-US" sz="1200" dirty="0"/>
              <a:t> - </a:t>
            </a:r>
            <a:r>
              <a:rPr lang="ko-KR" altLang="en-US" sz="1200" dirty="0" err="1"/>
              <a:t>D_fake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 err="1"/>
              <a:t>G_loss</a:t>
            </a:r>
            <a:r>
              <a:rPr lang="ko-KR" altLang="en-US" sz="1200" dirty="0"/>
              <a:t> = </a:t>
            </a:r>
            <a:r>
              <a:rPr lang="ko-KR" altLang="en-US" sz="1200" dirty="0" err="1" smtClean="0"/>
              <a:t>D_fake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980876" y="1669130"/>
            <a:ext cx="41631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200" dirty="0"/>
          </a:p>
          <a:p>
            <a:r>
              <a:rPr lang="ko-KR" altLang="en-US" sz="1200" dirty="0" err="1"/>
              <a:t>D_solver</a:t>
            </a:r>
            <a:r>
              <a:rPr lang="ko-KR" altLang="en-US" sz="1200" dirty="0"/>
              <a:t> = (</a:t>
            </a:r>
            <a:r>
              <a:rPr lang="ko-KR" altLang="en-US" sz="1200" dirty="0" err="1"/>
              <a:t>tf.train.AdamOptimizer</a:t>
            </a:r>
            <a:r>
              <a:rPr lang="ko-KR" altLang="en-US" sz="1200" dirty="0"/>
              <a:t>(</a:t>
            </a:r>
            <a:r>
              <a:rPr lang="ko-KR" altLang="en-US" sz="1200" dirty="0" err="1"/>
              <a:t>learning_rate</a:t>
            </a:r>
            <a:r>
              <a:rPr lang="ko-KR" altLang="en-US" sz="1200" dirty="0"/>
              <a:t>=</a:t>
            </a:r>
            <a:r>
              <a:rPr lang="ko-KR" altLang="en-US" sz="1200" dirty="0" err="1"/>
              <a:t>lr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            .</a:t>
            </a:r>
            <a:r>
              <a:rPr lang="ko-KR" altLang="en-US" sz="1200" dirty="0" err="1"/>
              <a:t>minimize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D_loss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var_list</a:t>
            </a:r>
            <a:r>
              <a:rPr lang="ko-KR" altLang="en-US" sz="1200" dirty="0"/>
              <a:t>=</a:t>
            </a:r>
            <a:r>
              <a:rPr lang="ko-KR" altLang="en-US" sz="1200" dirty="0" err="1"/>
              <a:t>theta_D</a:t>
            </a:r>
            <a:r>
              <a:rPr lang="ko-KR" altLang="en-US" sz="1200" dirty="0"/>
              <a:t>))</a:t>
            </a:r>
          </a:p>
          <a:p>
            <a:r>
              <a:rPr lang="ko-KR" altLang="en-US" sz="1200" dirty="0" err="1"/>
              <a:t>G_solver</a:t>
            </a:r>
            <a:r>
              <a:rPr lang="ko-KR" altLang="en-US" sz="1200" dirty="0"/>
              <a:t> = (</a:t>
            </a:r>
            <a:r>
              <a:rPr lang="ko-KR" altLang="en-US" sz="1200" dirty="0" err="1"/>
              <a:t>tf.train.AdamOptimizer</a:t>
            </a:r>
            <a:r>
              <a:rPr lang="ko-KR" altLang="en-US" sz="1200" dirty="0"/>
              <a:t>(</a:t>
            </a:r>
            <a:r>
              <a:rPr lang="ko-KR" altLang="en-US" sz="1200" dirty="0" err="1"/>
              <a:t>learning_rate</a:t>
            </a:r>
            <a:r>
              <a:rPr lang="ko-KR" altLang="en-US" sz="1200" dirty="0"/>
              <a:t>=</a:t>
            </a:r>
            <a:r>
              <a:rPr lang="ko-KR" altLang="en-US" sz="1200" dirty="0" err="1"/>
              <a:t>lr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            .</a:t>
            </a:r>
            <a:r>
              <a:rPr lang="ko-KR" altLang="en-US" sz="1200" dirty="0" err="1"/>
              <a:t>minimize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G_loss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var_list</a:t>
            </a:r>
            <a:r>
              <a:rPr lang="ko-KR" altLang="en-US" sz="1200" dirty="0"/>
              <a:t>=</a:t>
            </a:r>
            <a:r>
              <a:rPr lang="ko-KR" altLang="en-US" sz="1200" dirty="0" err="1"/>
              <a:t>theta_G</a:t>
            </a:r>
            <a:r>
              <a:rPr lang="ko-KR" altLang="en-US" sz="1200" dirty="0"/>
              <a:t>))</a:t>
            </a:r>
          </a:p>
          <a:p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range</a:t>
            </a:r>
            <a:r>
              <a:rPr lang="ko-KR" altLang="en-US" sz="1200" dirty="0"/>
              <a:t>(1000000):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X_mb</a:t>
            </a:r>
            <a:r>
              <a:rPr lang="ko-KR" altLang="en-US" sz="1200" dirty="0"/>
              <a:t>, _ = </a:t>
            </a:r>
            <a:r>
              <a:rPr lang="ko-KR" altLang="en-US" sz="1200" dirty="0" err="1"/>
              <a:t>mnist.train.next_batch</a:t>
            </a:r>
            <a:r>
              <a:rPr lang="ko-KR" altLang="en-US" sz="1200" dirty="0"/>
              <a:t>(</a:t>
            </a:r>
            <a:r>
              <a:rPr lang="ko-KR" altLang="en-US" sz="1200" dirty="0" err="1"/>
              <a:t>mb_size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z_mb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sample_z</a:t>
            </a:r>
            <a:r>
              <a:rPr lang="ko-KR" altLang="en-US" sz="1200" dirty="0"/>
              <a:t>(</a:t>
            </a:r>
            <a:r>
              <a:rPr lang="ko-KR" altLang="en-US" sz="1200" dirty="0" err="1"/>
              <a:t>mb_size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z_dim</a:t>
            </a:r>
            <a:r>
              <a:rPr lang="ko-KR" altLang="en-US" sz="1200" dirty="0"/>
              <a:t>)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  _, </a:t>
            </a:r>
            <a:r>
              <a:rPr lang="ko-KR" altLang="en-US" sz="1200" dirty="0" err="1"/>
              <a:t>D_loss_curr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sess.run</a:t>
            </a:r>
            <a:r>
              <a:rPr lang="ko-KR" altLang="en-US" sz="1200" dirty="0"/>
              <a:t>([</a:t>
            </a:r>
            <a:r>
              <a:rPr lang="ko-KR" altLang="en-US" sz="1200" dirty="0" err="1"/>
              <a:t>D_solver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D_loss</a:t>
            </a:r>
            <a:r>
              <a:rPr lang="ko-KR" altLang="en-US" sz="1200" dirty="0"/>
              <a:t>], </a:t>
            </a:r>
            <a:r>
              <a:rPr lang="ko-KR" altLang="en-US" sz="1200" dirty="0" err="1"/>
              <a:t>feed_dict</a:t>
            </a:r>
            <a:r>
              <a:rPr lang="ko-KR" altLang="en-US" sz="1200" dirty="0"/>
              <a:t>={</a:t>
            </a:r>
            <a:r>
              <a:rPr lang="ko-KR" altLang="en-US" sz="1200" dirty="0" err="1"/>
              <a:t>X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X_mb</a:t>
            </a:r>
            <a:r>
              <a:rPr lang="ko-KR" altLang="en-US" sz="1200" dirty="0"/>
              <a:t>, z: </a:t>
            </a:r>
            <a:r>
              <a:rPr lang="ko-KR" altLang="en-US" sz="1200" dirty="0" err="1"/>
              <a:t>z_mb</a:t>
            </a:r>
            <a:r>
              <a:rPr lang="ko-KR" altLang="en-US" sz="1200" dirty="0"/>
              <a:t>})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  _, </a:t>
            </a:r>
            <a:r>
              <a:rPr lang="ko-KR" altLang="en-US" sz="1200" dirty="0" err="1"/>
              <a:t>G_loss_curr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sess.run</a:t>
            </a:r>
            <a:r>
              <a:rPr lang="ko-KR" altLang="en-US" sz="1200" dirty="0"/>
              <a:t>(</a:t>
            </a:r>
          </a:p>
          <a:p>
            <a:r>
              <a:rPr lang="ko-KR" altLang="en-US" sz="1200" dirty="0"/>
              <a:t>        [</a:t>
            </a:r>
            <a:r>
              <a:rPr lang="ko-KR" altLang="en-US" sz="1200" dirty="0" err="1"/>
              <a:t>G_solver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G_loss</a:t>
            </a:r>
            <a:r>
              <a:rPr lang="ko-KR" altLang="en-US" sz="1200" dirty="0"/>
              <a:t>], </a:t>
            </a:r>
            <a:r>
              <a:rPr lang="ko-KR" altLang="en-US" sz="1200" dirty="0" err="1"/>
              <a:t>feed_dict</a:t>
            </a:r>
            <a:r>
              <a:rPr lang="ko-KR" altLang="en-US" sz="1200" dirty="0"/>
              <a:t>={</a:t>
            </a:r>
            <a:r>
              <a:rPr lang="ko-KR" altLang="en-US" sz="1200" dirty="0" err="1"/>
              <a:t>X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X_mb</a:t>
            </a:r>
            <a:r>
              <a:rPr lang="ko-KR" altLang="en-US" sz="1200" dirty="0"/>
              <a:t>, z: </a:t>
            </a:r>
            <a:r>
              <a:rPr lang="ko-KR" altLang="en-US" sz="1200" dirty="0" err="1"/>
              <a:t>sample_z</a:t>
            </a:r>
            <a:r>
              <a:rPr lang="ko-KR" altLang="en-US" sz="1200" dirty="0"/>
              <a:t>(</a:t>
            </a:r>
            <a:r>
              <a:rPr lang="ko-KR" altLang="en-US" sz="1200" dirty="0" err="1"/>
              <a:t>mb_size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z_dim</a:t>
            </a:r>
            <a:r>
              <a:rPr lang="ko-KR" altLang="en-US" sz="1200" dirty="0"/>
              <a:t>)}</a:t>
            </a:r>
          </a:p>
          <a:p>
            <a:r>
              <a:rPr lang="ko-KR" altLang="en-US" sz="1200" dirty="0"/>
              <a:t>    )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860032" y="1738588"/>
            <a:ext cx="0" cy="404699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403648" y="4221088"/>
            <a:ext cx="33535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187624" y="5661248"/>
            <a:ext cx="243632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76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 smtClean="0">
                <a:solidFill>
                  <a:srgbClr val="0808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</a:t>
            </a:r>
            <a:endParaRPr lang="en-US" altLang="ko-KR" sz="3200" b="1" dirty="0">
              <a:solidFill>
                <a:srgbClr val="08084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sz="4400" b="1" dirty="0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2" name="내용 개체 틀 2"/>
          <p:cNvSpPr txBox="1">
            <a:spLocks/>
          </p:cNvSpPr>
          <p:nvPr/>
        </p:nvSpPr>
        <p:spPr>
          <a:xfrm>
            <a:off x="1763688" y="2060848"/>
            <a:ext cx="777686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41862" y="1340768"/>
            <a:ext cx="1082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8084C"/>
                </a:solidFill>
                <a:latin typeface="맑은 고딕" panose="020B0503020000020004" pitchFamily="50" charset="-127"/>
              </a:rPr>
              <a:t>Result</a:t>
            </a:r>
            <a:endParaRPr lang="en-US" altLang="ko-KR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62" y="1772816"/>
            <a:ext cx="7899011" cy="432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6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 smtClean="0">
                <a:solidFill>
                  <a:srgbClr val="0808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</a:t>
            </a:r>
            <a:endParaRPr lang="en-US" altLang="ko-KR" sz="3200" b="1" dirty="0">
              <a:solidFill>
                <a:srgbClr val="08084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sz="4400" b="1" dirty="0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2" name="내용 개체 틀 2"/>
          <p:cNvSpPr txBox="1">
            <a:spLocks/>
          </p:cNvSpPr>
          <p:nvPr/>
        </p:nvSpPr>
        <p:spPr>
          <a:xfrm>
            <a:off x="1763688" y="2060848"/>
            <a:ext cx="777686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41862" y="1340768"/>
            <a:ext cx="1082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8084C"/>
                </a:solidFill>
                <a:latin typeface="맑은 고딕" panose="020B0503020000020004" pitchFamily="50" charset="-127"/>
              </a:rPr>
              <a:t>Result</a:t>
            </a:r>
            <a:endParaRPr lang="en-US" altLang="ko-KR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83" y="1661988"/>
            <a:ext cx="7337708" cy="425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4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 smtClean="0">
                <a:solidFill>
                  <a:srgbClr val="0808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</a:t>
            </a:r>
            <a:endParaRPr lang="en-US" altLang="ko-KR" sz="3200" b="1" dirty="0">
              <a:solidFill>
                <a:srgbClr val="08084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sz="4400" b="1" dirty="0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2" name="내용 개체 틀 2"/>
          <p:cNvSpPr txBox="1">
            <a:spLocks/>
          </p:cNvSpPr>
          <p:nvPr/>
        </p:nvSpPr>
        <p:spPr>
          <a:xfrm>
            <a:off x="1763688" y="2060848"/>
            <a:ext cx="777686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41862" y="1340768"/>
            <a:ext cx="1082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8084C"/>
                </a:solidFill>
                <a:latin typeface="맑은 고딕" panose="020B0503020000020004" pitchFamily="50" charset="-127"/>
              </a:rPr>
              <a:t>Result</a:t>
            </a:r>
            <a:endParaRPr lang="en-US" altLang="ko-KR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525434"/>
            <a:ext cx="4400607" cy="460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6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3275856" y="2852936"/>
            <a:ext cx="3312368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4800" b="1" dirty="0" smtClean="0">
                <a:solidFill>
                  <a:srgbClr val="0808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lang="en-US" altLang="ko-KR" sz="4800" b="1" dirty="0">
              <a:solidFill>
                <a:srgbClr val="08084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07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3200" b="1" dirty="0" smtClean="0">
                <a:solidFill>
                  <a:srgbClr val="0808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개념</a:t>
            </a:r>
            <a:endParaRPr lang="en-US" altLang="ko-KR" sz="3200" b="1" dirty="0">
              <a:solidFill>
                <a:srgbClr val="08084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>
                    <a:solidFill>
                      <a:srgbClr val="08084C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sz="4400" b="1" dirty="0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2" name="내용 개체 틀 2"/>
          <p:cNvSpPr txBox="1">
            <a:spLocks/>
          </p:cNvSpPr>
          <p:nvPr/>
        </p:nvSpPr>
        <p:spPr>
          <a:xfrm>
            <a:off x="1763688" y="2060848"/>
            <a:ext cx="777686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41862" y="1340768"/>
            <a:ext cx="917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개념</a:t>
            </a:r>
            <a:endParaRPr lang="en-US" altLang="ko-KR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4744" y="1736774"/>
            <a:ext cx="8064896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“we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propose to view the discriminator as an energy function (or a contrast function) without explicit probabilistic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interpretation”</a:t>
            </a:r>
            <a:endParaRPr lang="ko-KR" altLang="en-US" sz="200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1862" y="282990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Contribution	</a:t>
            </a:r>
            <a:endParaRPr lang="en-US" altLang="ko-KR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7584" y="3203767"/>
            <a:ext cx="8064896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GAN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에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Energy – based model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적용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수렴했을 시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G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에서 나오는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data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가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real data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분포를 따른다는 것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Discriminator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에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auto-encoder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를 적용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고화질 이미지 적용에 가능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69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749" y="4267168"/>
            <a:ext cx="3626453" cy="608359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 smtClean="0">
                <a:solidFill>
                  <a:srgbClr val="0808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Object Function</a:t>
            </a:r>
            <a:endParaRPr lang="en-US" altLang="ko-KR" sz="3200" b="1" dirty="0">
              <a:solidFill>
                <a:srgbClr val="08084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sz="4400" b="1" dirty="0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2" name="내용 개체 틀 2"/>
          <p:cNvSpPr txBox="1">
            <a:spLocks/>
          </p:cNvSpPr>
          <p:nvPr/>
        </p:nvSpPr>
        <p:spPr>
          <a:xfrm>
            <a:off x="1763688" y="2060848"/>
            <a:ext cx="777686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41862" y="1340768"/>
            <a:ext cx="2159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Object function</a:t>
            </a:r>
            <a:endParaRPr lang="en-US" altLang="ko-KR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8838" y="1736774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ko-KR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는 실제 데이터에 낮은 에너지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Fake</a:t>
            </a:r>
            <a:r>
              <a:rPr lang="ko-KR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데이터에 높은 에너지를 부여</a:t>
            </a:r>
            <a:endParaRPr lang="en-US" altLang="ko-K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Margin Loss </a:t>
            </a:r>
            <a:r>
              <a:rPr lang="ko-KR" altLang="en-US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사용 </a:t>
            </a:r>
            <a:r>
              <a:rPr lang="en-US" altLang="ko-KR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(MNIST </a:t>
            </a:r>
            <a:r>
              <a:rPr lang="ko-KR" altLang="en-US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실험에서 </a:t>
            </a:r>
            <a:r>
              <a:rPr lang="en-US" altLang="ko-KR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</a:t>
            </a:r>
            <a:r>
              <a:rPr lang="ko-KR" altLang="en-US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을 </a:t>
            </a:r>
            <a:r>
              <a:rPr lang="en-US" altLang="ko-KR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10</a:t>
            </a:r>
            <a:r>
              <a:rPr lang="ko-KR" altLang="en-US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으로 설정</a:t>
            </a:r>
            <a:r>
              <a:rPr lang="en-US" altLang="ko-KR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ko-KR" altLang="en-US" sz="160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583978"/>
            <a:ext cx="7200800" cy="177321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58838" y="4667652"/>
            <a:ext cx="8064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Discriminator</a:t>
            </a:r>
            <a:r>
              <a:rPr lang="ko-KR" altLang="en-US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는 </a:t>
            </a:r>
            <a:r>
              <a:rPr lang="en-US" altLang="ko-KR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AE</a:t>
            </a:r>
            <a:r>
              <a:rPr lang="ko-KR" altLang="en-US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이므로</a:t>
            </a:r>
            <a:r>
              <a:rPr lang="en-US" altLang="ko-KR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진짜 데이터를 더 잘 복원하도록 학습이 되면서 동시에</a:t>
            </a:r>
            <a:r>
              <a:rPr lang="en-US" altLang="ko-KR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식</a:t>
            </a:r>
            <a:r>
              <a:rPr lang="en-US" altLang="ko-KR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(1)</a:t>
            </a:r>
            <a:r>
              <a:rPr lang="ko-KR" altLang="en-US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의 두번째 </a:t>
            </a:r>
            <a:r>
              <a:rPr lang="en-US" altLang="ko-KR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term</a:t>
            </a:r>
            <a:r>
              <a:rPr lang="ko-KR" altLang="en-US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에서</a:t>
            </a:r>
            <a:r>
              <a:rPr lang="en-US" altLang="ko-KR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 </a:t>
            </a:r>
            <a:r>
              <a:rPr lang="ko-KR" altLang="en-US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가짜 데이터를 복원한 것이 </a:t>
            </a:r>
            <a:r>
              <a:rPr lang="en-US" altLang="ko-KR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margin m</a:t>
            </a:r>
            <a:r>
              <a:rPr lang="ko-KR" altLang="en-US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과</a:t>
            </a:r>
            <a:r>
              <a:rPr lang="en-US" altLang="ko-KR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가까워지도록 학습함</a:t>
            </a:r>
            <a:endParaRPr lang="en-US" altLang="ko-KR" sz="1600" dirty="0" smtClean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D(G(z))</a:t>
            </a:r>
            <a:r>
              <a:rPr lang="ko-KR" altLang="en-US" sz="16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&gt; m </a:t>
            </a:r>
            <a:r>
              <a:rPr lang="ko-KR" altLang="en-US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이면</a:t>
            </a:r>
            <a:r>
              <a:rPr lang="en-US" altLang="ko-KR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식</a:t>
            </a:r>
            <a:r>
              <a:rPr lang="en-US" altLang="ko-KR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(1)</a:t>
            </a:r>
            <a:r>
              <a:rPr lang="ko-KR" altLang="en-US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의 두번째 </a:t>
            </a:r>
            <a:r>
              <a:rPr lang="en-US" altLang="ko-KR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term</a:t>
            </a:r>
            <a:r>
              <a:rPr lang="ko-KR" altLang="en-US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이 </a:t>
            </a:r>
            <a:r>
              <a:rPr lang="en-US" altLang="ko-KR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</a:t>
            </a:r>
            <a:r>
              <a:rPr lang="ko-KR" altLang="en-US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이 됨</a:t>
            </a:r>
            <a:r>
              <a:rPr lang="en-US" altLang="ko-KR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G</a:t>
            </a:r>
            <a:r>
              <a:rPr lang="ko-KR" altLang="en-US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의 입장에서는 </a:t>
            </a:r>
            <a:r>
              <a:rPr lang="en-US" altLang="ko-KR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</a:t>
            </a:r>
            <a:r>
              <a:rPr lang="ko-KR" altLang="en-US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의 </a:t>
            </a:r>
            <a:r>
              <a:rPr lang="en-US" altLang="ko-KR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loss</a:t>
            </a:r>
            <a:r>
              <a:rPr lang="ko-KR" altLang="en-US" sz="16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가 수렴한 상태를 의미하는 듯</a:t>
            </a:r>
            <a:endParaRPr lang="ko-KR" altLang="en-US" sz="160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4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 smtClean="0">
                <a:solidFill>
                  <a:srgbClr val="0808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Object Function</a:t>
            </a:r>
            <a:endParaRPr lang="en-US" altLang="ko-KR" sz="3200" b="1" dirty="0">
              <a:solidFill>
                <a:srgbClr val="08084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sz="4400" b="1" dirty="0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2" name="내용 개체 틀 2"/>
          <p:cNvSpPr txBox="1">
            <a:spLocks/>
          </p:cNvSpPr>
          <p:nvPr/>
        </p:nvSpPr>
        <p:spPr>
          <a:xfrm>
            <a:off x="1763688" y="2060848"/>
            <a:ext cx="777686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41862" y="1340768"/>
            <a:ext cx="2159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Object function</a:t>
            </a:r>
            <a:endParaRPr lang="en-US" altLang="ko-KR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0942" y="3972788"/>
            <a:ext cx="10009730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G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가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optimal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한 상태에서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모든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D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에 대한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D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의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Value function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값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/>
            </a:r>
            <a:b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</a:b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Optimal G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와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Optimal D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의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Value function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값 보다 높다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당연한 말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D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의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loss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는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minimize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하는게 목적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21" y="1967209"/>
            <a:ext cx="8274733" cy="1729048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445213" y="2589843"/>
            <a:ext cx="6336704" cy="0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22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404"/>
          <a:stretch/>
        </p:blipFill>
        <p:spPr>
          <a:xfrm>
            <a:off x="449875" y="3789040"/>
            <a:ext cx="7938550" cy="504056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 smtClean="0">
                <a:solidFill>
                  <a:srgbClr val="0808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Object Function</a:t>
            </a:r>
            <a:endParaRPr lang="en-US" altLang="ko-KR" sz="3200" b="1" dirty="0">
              <a:solidFill>
                <a:srgbClr val="08084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sz="4400" b="1" dirty="0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2" name="내용 개체 틀 2"/>
          <p:cNvSpPr txBox="1">
            <a:spLocks/>
          </p:cNvSpPr>
          <p:nvPr/>
        </p:nvSpPr>
        <p:spPr>
          <a:xfrm>
            <a:off x="1763688" y="2060848"/>
            <a:ext cx="777686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41862" y="1340768"/>
            <a:ext cx="2159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Object function</a:t>
            </a:r>
            <a:endParaRPr lang="en-US" altLang="ko-KR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62" y="1802155"/>
            <a:ext cx="7489106" cy="18428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69" y="3645024"/>
            <a:ext cx="3588919" cy="2417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9874" y="4671427"/>
            <a:ext cx="89466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결국 </a:t>
            </a:r>
            <a:r>
              <a:rPr lang="en-US" altLang="ko-KR" sz="1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V(G*,D)</a:t>
            </a:r>
            <a:r>
              <a:rPr lang="ko-KR" altLang="en-US" sz="1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최소값은 </a:t>
            </a:r>
            <a:r>
              <a:rPr lang="en-US" altLang="ko-KR" sz="1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 (</a:t>
            </a:r>
            <a:r>
              <a:rPr lang="en-US" altLang="ko-KR" sz="1400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Pdata</a:t>
            </a:r>
            <a:r>
              <a:rPr lang="en-US" altLang="ko-KR" sz="1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(x) &lt; PG*(X)</a:t>
            </a:r>
            <a:r>
              <a:rPr lang="ko-KR" altLang="en-US" sz="1400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인경우</a:t>
            </a:r>
            <a:r>
              <a:rPr lang="en-US" altLang="ko-KR" sz="1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sz="1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이거나 </a:t>
            </a:r>
            <a:r>
              <a:rPr lang="en-US" altLang="ko-KR" sz="1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</a:t>
            </a:r>
            <a:r>
              <a:rPr lang="ko-KR" altLang="en-US" sz="1400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그렇지않은경우</a:t>
            </a:r>
            <a:r>
              <a:rPr lang="en-US" altLang="ko-KR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r>
              <a:rPr lang="en-US" altLang="ko-KR" sz="1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Pdata</a:t>
            </a:r>
            <a:r>
              <a:rPr lang="en-US" altLang="ko-KR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(x) &lt; PG*(X) </a:t>
            </a:r>
            <a:r>
              <a:rPr lang="ko-KR" alt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되게 끔 학습시키려 할 것</a:t>
            </a:r>
            <a:r>
              <a:rPr lang="en-US" altLang="ko-KR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</a:t>
            </a:r>
            <a:r>
              <a:rPr lang="ko-KR" alt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</a:t>
            </a:r>
            <a:r>
              <a:rPr lang="en-US" altLang="ko-KR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나온 </a:t>
            </a:r>
            <a:r>
              <a:rPr lang="en-US" altLang="ko-KR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ko-KR" alt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더 진짜 </a:t>
            </a:r>
            <a:r>
              <a:rPr lang="ko-KR" altLang="en-US" sz="1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이게끔</a:t>
            </a:r>
            <a:r>
              <a:rPr lang="en-US" altLang="ko-KR" sz="1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1400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Pdata</a:t>
            </a:r>
            <a:r>
              <a:rPr lang="en-US" altLang="ko-KR" sz="1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</a:t>
            </a:r>
            <a:r>
              <a:rPr lang="en-US" altLang="ko-KR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PG*(X) </a:t>
            </a:r>
            <a:r>
              <a:rPr lang="ko-KR" alt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시점이 기울기 </a:t>
            </a:r>
            <a:r>
              <a:rPr lang="ko-KR" altLang="en-US" sz="1400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변화시점</a:t>
            </a:r>
            <a:endParaRPr lang="en-US" altLang="ko-KR" sz="1400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D(X)</a:t>
            </a:r>
            <a:r>
              <a:rPr lang="ko-KR" altLang="en-US" sz="1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대한 </a:t>
            </a:r>
            <a:r>
              <a:rPr lang="en-US" altLang="ko-KR" sz="1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-&gt; D</a:t>
            </a:r>
            <a:r>
              <a:rPr lang="ko-KR" altLang="en-US" sz="1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</a:t>
            </a:r>
            <a:r>
              <a:rPr lang="en-US" altLang="ko-KR" sz="1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optimum</a:t>
            </a:r>
            <a:r>
              <a:rPr lang="ko-KR" altLang="en-US" sz="1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은 </a:t>
            </a:r>
            <a:r>
              <a:rPr lang="en-US" altLang="ko-KR" sz="1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 (if </a:t>
            </a:r>
            <a:r>
              <a:rPr lang="en-US" altLang="ko-KR" sz="1400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Pdata</a:t>
            </a:r>
            <a:r>
              <a:rPr lang="en-US" altLang="ko-KR" sz="1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</a:t>
            </a:r>
            <a:r>
              <a:rPr lang="en-US" altLang="ko-KR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&lt; PG*(X</a:t>
            </a:r>
            <a:r>
              <a:rPr lang="en-US" altLang="ko-KR" sz="1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else 0)</a:t>
            </a:r>
            <a:endParaRPr lang="ko-KR" alt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srgbClr val="C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08606" y="1988840"/>
            <a:ext cx="6355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Optimal</a:t>
            </a:r>
            <a:r>
              <a:rPr lang="ko-KR" altLang="en-US" sz="1600" dirty="0" smtClean="0">
                <a:solidFill>
                  <a:srgbClr val="FF0000"/>
                </a:solidFill>
              </a:rPr>
              <a:t>한 상태라면</a:t>
            </a:r>
            <a:r>
              <a:rPr lang="en-US" altLang="ko-KR" sz="1600" dirty="0" smtClean="0">
                <a:solidFill>
                  <a:srgbClr val="FF0000"/>
                </a:solidFill>
              </a:rPr>
              <a:t>, 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pG</a:t>
            </a:r>
            <a:r>
              <a:rPr lang="en-US" altLang="ko-KR" sz="1600" dirty="0" smtClean="0">
                <a:solidFill>
                  <a:srgbClr val="FF0000"/>
                </a:solidFill>
              </a:rPr>
              <a:t>* = 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Pdata</a:t>
            </a:r>
            <a:r>
              <a:rPr lang="ko-KR" altLang="en-US" sz="1600" dirty="0" smtClean="0">
                <a:solidFill>
                  <a:srgbClr val="FF0000"/>
                </a:solidFill>
              </a:rPr>
              <a:t>이고 </a:t>
            </a:r>
            <a:r>
              <a:rPr lang="en-US" altLang="ko-KR" sz="1600" dirty="0" smtClean="0">
                <a:solidFill>
                  <a:srgbClr val="FF0000"/>
                </a:solidFill>
              </a:rPr>
              <a:t>V(D*,G*)= m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</a:rPr>
              <a:t>이다</a:t>
            </a:r>
            <a:r>
              <a:rPr lang="en-US" altLang="ko-KR" sz="1600" dirty="0" smtClean="0">
                <a:solidFill>
                  <a:srgbClr val="FF0000"/>
                </a:solidFill>
              </a:rPr>
              <a:t>!!</a:t>
            </a:r>
          </a:p>
          <a:p>
            <a:r>
              <a:rPr lang="en-US" altLang="ko-KR" sz="1600" dirty="0" smtClean="0">
                <a:solidFill>
                  <a:srgbClr val="FF0000"/>
                </a:solidFill>
              </a:rPr>
              <a:t>D(x)</a:t>
            </a:r>
            <a:r>
              <a:rPr lang="ko-KR" altLang="en-US" sz="1600" dirty="0" smtClean="0">
                <a:solidFill>
                  <a:srgbClr val="FF0000"/>
                </a:solidFill>
              </a:rPr>
              <a:t>는 </a:t>
            </a:r>
            <a:r>
              <a:rPr lang="en-US" altLang="ko-KR" sz="1600" dirty="0" smtClean="0">
                <a:solidFill>
                  <a:srgbClr val="FF0000"/>
                </a:solidFill>
              </a:rPr>
              <a:t>MSE </a:t>
            </a:r>
            <a:r>
              <a:rPr lang="ko-KR" altLang="en-US" sz="1600" dirty="0" smtClean="0">
                <a:solidFill>
                  <a:srgbClr val="FF0000"/>
                </a:solidFill>
              </a:rPr>
              <a:t>로 설정하기 때문에 </a:t>
            </a:r>
            <a:r>
              <a:rPr lang="en-US" altLang="ko-KR" sz="1600" dirty="0" smtClean="0">
                <a:solidFill>
                  <a:srgbClr val="FF0000"/>
                </a:solidFill>
              </a:rPr>
              <a:t>0 </a:t>
            </a:r>
            <a:r>
              <a:rPr lang="ko-KR" altLang="en-US" sz="1600" dirty="0" smtClean="0">
                <a:solidFill>
                  <a:srgbClr val="FF0000"/>
                </a:solidFill>
              </a:rPr>
              <a:t>이 </a:t>
            </a:r>
            <a:r>
              <a:rPr lang="en-US" altLang="ko-KR" sz="1600" dirty="0" smtClean="0">
                <a:solidFill>
                  <a:srgbClr val="FF0000"/>
                </a:solidFill>
              </a:rPr>
              <a:t>minimum.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6438" y="3018438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G</a:t>
            </a:r>
            <a:r>
              <a:rPr lang="ko-KR" altLang="en-US" sz="1600" dirty="0" smtClean="0">
                <a:solidFill>
                  <a:srgbClr val="FF0000"/>
                </a:solidFill>
              </a:rPr>
              <a:t>가 </a:t>
            </a:r>
            <a:r>
              <a:rPr lang="en-US" altLang="ko-KR" sz="1600" dirty="0" smtClean="0">
                <a:solidFill>
                  <a:srgbClr val="FF0000"/>
                </a:solidFill>
              </a:rPr>
              <a:t>optimal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69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4" y="2096219"/>
            <a:ext cx="8221231" cy="1962765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 smtClean="0">
                <a:solidFill>
                  <a:srgbClr val="0808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Object Function</a:t>
            </a:r>
            <a:endParaRPr lang="en-US" altLang="ko-KR" sz="3200" b="1" dirty="0">
              <a:solidFill>
                <a:srgbClr val="08084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sz="4400" b="1" dirty="0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2" name="내용 개체 틀 2"/>
          <p:cNvSpPr txBox="1">
            <a:spLocks/>
          </p:cNvSpPr>
          <p:nvPr/>
        </p:nvSpPr>
        <p:spPr>
          <a:xfrm>
            <a:off x="1763688" y="2060848"/>
            <a:ext cx="777686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41862" y="1340768"/>
            <a:ext cx="2159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Object function</a:t>
            </a:r>
            <a:endParaRPr lang="en-US" altLang="ko-KR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69" y="1884411"/>
            <a:ext cx="3588919" cy="2417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9874" y="4094355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[ ] +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는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max(0, x)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이기 때문에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[ ]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값이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이상일 경우 이하일 경우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나눠서 미분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해주어야하고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y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가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과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사이일 때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 [ ] + &gt; 0 ) </a:t>
            </a:r>
            <a:r>
              <a:rPr lang="el-GR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ϕ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= a –b , y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보다 클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때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ϕ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= a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임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a,b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&gt;0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이고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a&lt; b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라면 </a:t>
            </a:r>
            <a:r>
              <a:rPr lang="el-GR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ϕ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a –b &lt; 0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이므로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사이에서는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감소함수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이상일 경우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증가함수로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바뀌게 되므로 최소값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가짐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a&gt;b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 경우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값과 관계 없이 계속 증가 함수 이므로 최소값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가짐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32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 smtClean="0">
                <a:solidFill>
                  <a:srgbClr val="0808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Object Function</a:t>
            </a:r>
            <a:endParaRPr lang="en-US" altLang="ko-KR" sz="3200" b="1" dirty="0">
              <a:solidFill>
                <a:srgbClr val="08084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sz="4400" b="1" dirty="0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2" name="내용 개체 틀 2"/>
          <p:cNvSpPr txBox="1">
            <a:spLocks/>
          </p:cNvSpPr>
          <p:nvPr/>
        </p:nvSpPr>
        <p:spPr>
          <a:xfrm>
            <a:off x="1763688" y="2060848"/>
            <a:ext cx="777686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41862" y="1340768"/>
            <a:ext cx="2159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Object function</a:t>
            </a:r>
            <a:endParaRPr lang="en-US" altLang="ko-KR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8401" y="2483768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D* (x) &gt; m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이라면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최악의 경우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V(G*,D) &lt; V(G*,D*)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가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되버린다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그러므로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D*(X) &lt;= m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Optimal D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가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보다 무조건 크다면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D(x) = m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이되버리면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식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(3)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위배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잘 생각해보면 당연한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말인듯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z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가 닮아가도록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margin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을 설정하는데 진짜가 그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margin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보다 커버리면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…..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유유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9" y="1700808"/>
            <a:ext cx="8064896" cy="7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2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 smtClean="0">
                <a:solidFill>
                  <a:srgbClr val="0808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Object Function</a:t>
            </a:r>
            <a:endParaRPr lang="en-US" altLang="ko-KR" sz="3200" b="1" dirty="0">
              <a:solidFill>
                <a:srgbClr val="08084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sz="4400" b="1" dirty="0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2" name="내용 개체 틀 2"/>
          <p:cNvSpPr txBox="1">
            <a:spLocks/>
          </p:cNvSpPr>
          <p:nvPr/>
        </p:nvSpPr>
        <p:spPr>
          <a:xfrm>
            <a:off x="1763688" y="2060848"/>
            <a:ext cx="777686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41862" y="1340768"/>
            <a:ext cx="2159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Object function</a:t>
            </a:r>
            <a:endParaRPr lang="en-US" altLang="ko-KR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"/>
          <a:stretch/>
        </p:blipFill>
        <p:spPr>
          <a:xfrm>
            <a:off x="543357" y="3086229"/>
            <a:ext cx="7486861" cy="242079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8097" y="2652683"/>
            <a:ext cx="4328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D*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대체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if a &lt; b : m, else : 0 )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8" t="50072"/>
          <a:stretch/>
        </p:blipFill>
        <p:spPr>
          <a:xfrm>
            <a:off x="546309" y="1793184"/>
            <a:ext cx="6185931" cy="859127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3150749" y="4437112"/>
            <a:ext cx="4111487" cy="288032"/>
            <a:chOff x="3203848" y="4653136"/>
            <a:chExt cx="4111487" cy="288032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6732240" y="4653136"/>
              <a:ext cx="5830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004048" y="4653136"/>
              <a:ext cx="2505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 flipH="1">
              <a:off x="3203848" y="4653136"/>
              <a:ext cx="1925452" cy="288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H="1">
              <a:off x="3203848" y="4662637"/>
              <a:ext cx="3819940" cy="2785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/>
          <p:cNvSpPr/>
          <p:nvPr/>
        </p:nvSpPr>
        <p:spPr>
          <a:xfrm>
            <a:off x="732290" y="5579663"/>
            <a:ext cx="5135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So, V(G*, D*) &lt;= m</a:t>
            </a:r>
          </a:p>
        </p:txBody>
      </p:sp>
    </p:spTree>
    <p:extLst>
      <p:ext uri="{BB962C8B-B14F-4D97-AF65-F5344CB8AC3E}">
        <p14:creationId xmlns:p14="http://schemas.microsoft.com/office/powerpoint/2010/main" val="158168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 smtClean="0">
                <a:solidFill>
                  <a:srgbClr val="0808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Object Function</a:t>
            </a:r>
            <a:endParaRPr lang="en-US" altLang="ko-KR" sz="3200" b="1" dirty="0">
              <a:solidFill>
                <a:srgbClr val="08084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sz="4400" b="1" dirty="0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441862" y="1340768"/>
            <a:ext cx="2159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Object function</a:t>
            </a:r>
            <a:endParaRPr lang="en-US" altLang="ko-KR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83568" y="5775647"/>
            <a:ext cx="8239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So, m&lt;= V(G*, D*) &lt;= m, </a:t>
            </a:r>
            <a:r>
              <a:rPr lang="en-US" altLang="ko-KR" sz="16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Pdata</a:t>
            </a:r>
            <a:r>
              <a:rPr lang="en-US" altLang="ko-KR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(x) = PG(x) </a:t>
            </a:r>
            <a:r>
              <a:rPr lang="ko-KR" altLang="en-US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이고 거의 </a:t>
            </a:r>
            <a:r>
              <a:rPr lang="ko-KR" altLang="en-US" sz="16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모든곳에서</a:t>
            </a:r>
            <a:r>
              <a:rPr lang="ko-KR" altLang="en-US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PG=</a:t>
            </a:r>
            <a:r>
              <a:rPr lang="en-US" altLang="ko-KR" sz="16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Pdata</a:t>
            </a:r>
            <a:r>
              <a:rPr lang="ko-KR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 때 달성됨</a:t>
            </a:r>
            <a:endParaRPr lang="en-US" altLang="ko-KR" sz="16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98" y="4136009"/>
            <a:ext cx="7124628" cy="151803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24" y="1700682"/>
            <a:ext cx="7215904" cy="15078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8" t="50072"/>
          <a:stretch/>
        </p:blipFill>
        <p:spPr>
          <a:xfrm>
            <a:off x="1336889" y="3276882"/>
            <a:ext cx="6185931" cy="85912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099524" y="4660301"/>
            <a:ext cx="2040943" cy="33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G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아니기 때문에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924667" y="4803488"/>
            <a:ext cx="1447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83568" y="5517232"/>
            <a:ext cx="4846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D*(x) &lt;= m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이기 때문에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[]+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항상 양수이므로 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[]+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없애서 적분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m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2483768" y="5293283"/>
            <a:ext cx="42953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3995936" y="5229200"/>
            <a:ext cx="4236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식 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의해 </a:t>
            </a:r>
            <a:r>
              <a:rPr lang="en-US" altLang="ko-KR" sz="1200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Pdata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</a:t>
            </a:r>
            <a:r>
              <a:rPr lang="ko-KR" altLang="en-US" sz="1200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교체했을때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적분값이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더 작아짐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5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47428</TotalTime>
  <Words>848</Words>
  <Application>Microsoft Office PowerPoint</Application>
  <PresentationFormat>화면 슬라이드 쇼(4:3)</PresentationFormat>
  <Paragraphs>126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Wingdings</vt:lpstr>
      <vt:lpstr>맑은 고딕</vt:lpstr>
      <vt:lpstr>Arial</vt:lpstr>
      <vt:lpstr>Office 테마</vt:lpstr>
      <vt:lpstr>ENERGY-BASED GENERATIVE ADVERSARIAL NETWORKS </vt:lpstr>
      <vt:lpstr>개념</vt:lpstr>
      <vt:lpstr>Object Function</vt:lpstr>
      <vt:lpstr>Object Function</vt:lpstr>
      <vt:lpstr>Object Function</vt:lpstr>
      <vt:lpstr>Object Function</vt:lpstr>
      <vt:lpstr>Object Function</vt:lpstr>
      <vt:lpstr>Object Function</vt:lpstr>
      <vt:lpstr>Object Function</vt:lpstr>
      <vt:lpstr>Architecture</vt:lpstr>
      <vt:lpstr>Code</vt:lpstr>
      <vt:lpstr>Result</vt:lpstr>
      <vt:lpstr>Result</vt:lpstr>
      <vt:lpstr>Result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hylee</dc:creator>
  <cp:lastModifiedBy>lgt</cp:lastModifiedBy>
  <cp:revision>1941</cp:revision>
  <cp:lastPrinted>2017-07-06T04:26:21Z</cp:lastPrinted>
  <dcterms:created xsi:type="dcterms:W3CDTF">2014-06-30T03:02:27Z</dcterms:created>
  <dcterms:modified xsi:type="dcterms:W3CDTF">2017-07-25T07:51:45Z</dcterms:modified>
</cp:coreProperties>
</file>